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510" r:id="rId1"/>
  </p:sldMasterIdLst>
  <p:notesMasterIdLst>
    <p:notesMasterId r:id="rId13"/>
  </p:notesMasterIdLst>
  <p:sldIdLst>
    <p:sldId id="319" r:id="rId2"/>
    <p:sldId id="362" r:id="rId3"/>
    <p:sldId id="2053" r:id="rId4"/>
    <p:sldId id="2373" r:id="rId5"/>
    <p:sldId id="2387" r:id="rId6"/>
    <p:sldId id="2389" r:id="rId7"/>
    <p:sldId id="2388" r:id="rId8"/>
    <p:sldId id="2390" r:id="rId9"/>
    <p:sldId id="2386" r:id="rId10"/>
    <p:sldId id="2063" r:id="rId11"/>
    <p:sldId id="2302" r:id="rId12"/>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0000"/>
    <a:srgbClr val="000000"/>
    <a:srgbClr val="000204"/>
    <a:srgbClr val="9C866E"/>
    <a:srgbClr val="6E5B4C"/>
    <a:srgbClr val="0A0A0A"/>
    <a:srgbClr val="101010"/>
    <a:srgbClr val="0D0D0D"/>
    <a:srgbClr val="000403"/>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8" autoAdjust="0"/>
    <p:restoredTop sz="89008" autoAdjust="0"/>
  </p:normalViewPr>
  <p:slideViewPr>
    <p:cSldViewPr>
      <p:cViewPr varScale="1">
        <p:scale>
          <a:sx n="129" d="100"/>
          <a:sy n="129" d="100"/>
        </p:scale>
        <p:origin x="126" y="588"/>
      </p:cViewPr>
      <p:guideLst>
        <p:guide orient="horz" pos="1620"/>
        <p:guide pos="2880"/>
      </p:guideLst>
    </p:cSldViewPr>
  </p:slideViewPr>
  <p:outlineViewPr>
    <p:cViewPr varScale="1">
      <p:scale>
        <a:sx n="33" d="100"/>
        <a:sy n="33" d="100"/>
      </p:scale>
      <p:origin x="0" y="-24936"/>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pxhere.com/en/photo/1519731"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699034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11</a:t>
            </a:fld>
            <a:endParaRPr lang="en-US"/>
          </a:p>
        </p:txBody>
      </p:sp>
    </p:spTree>
    <p:extLst>
      <p:ext uri="{BB962C8B-B14F-4D97-AF65-F5344CB8AC3E}">
        <p14:creationId xmlns:p14="http://schemas.microsoft.com/office/powerpoint/2010/main" val="1724053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1682290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Picture - </a:t>
            </a:r>
            <a:r>
              <a:rPr lang="en-US" dirty="0" smtClean="0">
                <a:hlinkClick r:id="rId3"/>
              </a:rPr>
              <a:t>https://pxhere.com/en/photo/1519731</a:t>
            </a:r>
            <a:r>
              <a:rPr lang="en-US" dirty="0" smtClean="0"/>
              <a:t> </a:t>
            </a:r>
            <a:endParaRPr lang="en-US" dirty="0"/>
          </a:p>
        </p:txBody>
      </p:sp>
      <p:sp>
        <p:nvSpPr>
          <p:cNvPr id="4" name="Slide Number Placeholder 3"/>
          <p:cNvSpPr>
            <a:spLocks noGrp="1"/>
          </p:cNvSpPr>
          <p:nvPr>
            <p:ph type="sldNum" idx="10"/>
          </p:nvPr>
        </p:nvSpPr>
        <p:spPr/>
        <p:txBody>
          <a:bodyPr/>
          <a:lstStyle/>
          <a:p>
            <a:fld id="{27A1267E-5F3E-4EB0-939F-30DD7A2F0868}" type="slidenum">
              <a:rPr lang="en-GB" smtClean="0"/>
              <a:pPr/>
              <a:t>3</a:t>
            </a:fld>
            <a:endParaRPr lang="en-GB"/>
          </a:p>
        </p:txBody>
      </p:sp>
    </p:spTree>
    <p:extLst>
      <p:ext uri="{BB962C8B-B14F-4D97-AF65-F5344CB8AC3E}">
        <p14:creationId xmlns:p14="http://schemas.microsoft.com/office/powerpoint/2010/main" val="3135272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4</a:t>
            </a:fld>
            <a:endParaRPr lang="en-US"/>
          </a:p>
        </p:txBody>
      </p:sp>
    </p:spTree>
    <p:extLst>
      <p:ext uri="{BB962C8B-B14F-4D97-AF65-F5344CB8AC3E}">
        <p14:creationId xmlns:p14="http://schemas.microsoft.com/office/powerpoint/2010/main" val="1110290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5</a:t>
            </a:fld>
            <a:endParaRPr lang="en-US"/>
          </a:p>
        </p:txBody>
      </p:sp>
    </p:spTree>
    <p:extLst>
      <p:ext uri="{BB962C8B-B14F-4D97-AF65-F5344CB8AC3E}">
        <p14:creationId xmlns:p14="http://schemas.microsoft.com/office/powerpoint/2010/main" val="652857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6</a:t>
            </a:fld>
            <a:endParaRPr lang="en-US"/>
          </a:p>
        </p:txBody>
      </p:sp>
    </p:spTree>
    <p:extLst>
      <p:ext uri="{BB962C8B-B14F-4D97-AF65-F5344CB8AC3E}">
        <p14:creationId xmlns:p14="http://schemas.microsoft.com/office/powerpoint/2010/main" val="2151095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smtClean="0">
                <a:solidFill>
                  <a:srgbClr val="000000"/>
                </a:solidFill>
                <a:effectLst/>
                <a:latin typeface="Times New Roman" pitchFamily="16" charset="0"/>
                <a:ea typeface="+mn-ea"/>
                <a:cs typeface="+mn-cs"/>
              </a:rPr>
              <a:t>Epicurian</a:t>
            </a:r>
            <a:r>
              <a:rPr lang="en-US" sz="1200" b="0" i="0" kern="1200" dirty="0" smtClean="0">
                <a:solidFill>
                  <a:srgbClr val="000000"/>
                </a:solidFill>
                <a:effectLst/>
                <a:latin typeface="Times New Roman" pitchFamily="16" charset="0"/>
                <a:ea typeface="+mn-ea"/>
                <a:cs typeface="+mn-cs"/>
              </a:rPr>
              <a:t>: A philosophy advanced by Epicurus that considered happiness, or the avoidance of pain and emotional disturbance, to be the highest good and that advocated the pursuit of pleasures that can be enjoyed in moderation. </a:t>
            </a:r>
          </a:p>
          <a:p>
            <a:endParaRPr lang="en-US" sz="1200" b="0" i="0" kern="1200" dirty="0" smtClean="0">
              <a:solidFill>
                <a:srgbClr val="000000"/>
              </a:solidFill>
              <a:effectLst/>
              <a:latin typeface="Times New Roman" pitchFamily="16" charset="0"/>
              <a:ea typeface="+mn-ea"/>
              <a:cs typeface="+mn-cs"/>
            </a:endParaRPr>
          </a:p>
          <a:p>
            <a:r>
              <a:rPr lang="en-US" sz="1200" b="0" i="0" kern="1200" dirty="0" smtClean="0">
                <a:solidFill>
                  <a:srgbClr val="000000"/>
                </a:solidFill>
                <a:effectLst/>
                <a:latin typeface="Times New Roman" pitchFamily="16" charset="0"/>
                <a:ea typeface="+mn-ea"/>
                <a:cs typeface="+mn-cs"/>
              </a:rPr>
              <a:t>The </a:t>
            </a:r>
            <a:r>
              <a:rPr lang="en-US" sz="1200" b="1" i="0" kern="1200" dirty="0" smtClean="0">
                <a:solidFill>
                  <a:srgbClr val="000000"/>
                </a:solidFill>
                <a:effectLst/>
                <a:latin typeface="Times New Roman" pitchFamily="16" charset="0"/>
                <a:ea typeface="+mn-ea"/>
                <a:cs typeface="+mn-cs"/>
              </a:rPr>
              <a:t>Stoics</a:t>
            </a:r>
            <a:r>
              <a:rPr lang="en-US" sz="1200" b="0" i="0" kern="1200" dirty="0" smtClean="0">
                <a:solidFill>
                  <a:srgbClr val="000000"/>
                </a:solidFill>
                <a:effectLst/>
                <a:latin typeface="Times New Roman" pitchFamily="16" charset="0"/>
                <a:ea typeface="+mn-ea"/>
                <a:cs typeface="+mn-cs"/>
              </a:rPr>
              <a:t> cared about virtuous behavior and living according to nature,</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7</a:t>
            </a:fld>
            <a:endParaRPr lang="en-US"/>
          </a:p>
        </p:txBody>
      </p:sp>
    </p:spTree>
    <p:extLst>
      <p:ext uri="{BB962C8B-B14F-4D97-AF65-F5344CB8AC3E}">
        <p14:creationId xmlns:p14="http://schemas.microsoft.com/office/powerpoint/2010/main" val="1738777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1Co 1:17 ¶ For Christ did not send me to baptize, but to preach the gospel, not with wisdom of words, lest the cross of Christ should be made of no effect. 18 For the message of the cross is foolishness to those who are perishing, but to us who are being saved it is the power of God. 19 For it is written: "I will destroy the wisdom of the wise, And bring to nothing the understanding of the prudent." 20 Where is the wise? Where is the scribe? Where is the disputer of this age? Has not God made foolish the wisdom of this world? 21 For since, in the wisdom of God, the world through wisdom did not know God, it pleased God through the foolishness of the message preached to save those who believe. 22 For Jews request a sign, and Greeks seek after wisdom; 23 but we preach Christ crucified, to the Jews a stumbling block and to the Greeks foolishness, 24 but to those who are called, both Jews and Greeks, Christ the power of God and the wisdom of God. 25 Because the foolishness of God is wiser than men, and the weakness of God is stronger than men. 26 For you see your calling, brethren, that not many wise according to the flesh, not many mighty, not many noble, are called. 27 But God has chosen the foolish things of the world to put to shame the wise, and God has chosen the weak things of the world to put to shame the things which are mighty;</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8</a:t>
            </a:fld>
            <a:endParaRPr lang="en-US"/>
          </a:p>
        </p:txBody>
      </p:sp>
    </p:spTree>
    <p:extLst>
      <p:ext uri="{BB962C8B-B14F-4D97-AF65-F5344CB8AC3E}">
        <p14:creationId xmlns:p14="http://schemas.microsoft.com/office/powerpoint/2010/main" val="3260462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Isaiah 45:18-23</a:t>
            </a:r>
          </a:p>
          <a:p>
            <a:r>
              <a:rPr lang="en-US" sz="1200" kern="1200" dirty="0" smtClean="0">
                <a:solidFill>
                  <a:srgbClr val="000000"/>
                </a:solidFill>
                <a:effectLst/>
                <a:latin typeface="Times New Roman" pitchFamily="16" charset="0"/>
                <a:ea typeface="+mn-ea"/>
                <a:cs typeface="+mn-cs"/>
              </a:rPr>
              <a:t>18 For thus says the LORD, Who created the heavens, Who is God, Who formed the earth and made it, Who has established it, Who did not create it in vain, Who formed it to be inhabited: "I am the LORD, and there is no other. 19 I have not spoken in secret, In a dark place of the earth; I did not say to the seed of Jacob, 'Seek Me in vain'; I, the LORD, speak righteousness, I declare things that are right. 20 ¶ "Assemble yourselves and come; Draw near together, You who have escaped from the nations. They have no knowledge, Who carry the wood of their carved image, And pray to a god that cannot save. 21 Tell and bring forth your case; Yes, let them take counsel together. Who has declared this from ancient time? Who has told it from that time? Have not I, the LORD? And there is no other God besides Me, A just God and a Savior; There is none besides Me. 22 "Look to Me, and be saved, All you ends of the earth! For I am God, and there is no other. 23 I have sworn by Myself; The word has gone out of My mouth in righteousness, And shall not return, That to Me every knee shall bow, Every tongue shall take an oath.</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9</a:t>
            </a:fld>
            <a:endParaRPr lang="en-US"/>
          </a:p>
        </p:txBody>
      </p:sp>
    </p:spTree>
    <p:extLst>
      <p:ext uri="{BB962C8B-B14F-4D97-AF65-F5344CB8AC3E}">
        <p14:creationId xmlns:p14="http://schemas.microsoft.com/office/powerpoint/2010/main" val="285756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val="2270904602"/>
      </p:ext>
    </p:extLst>
  </p:cSld>
  <p:clrMapOvr>
    <a:masterClrMapping/>
  </p:clrMapOvr>
  <p:transition>
    <p:fade/>
  </p:transition>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val="425968467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val="88151447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val="264522684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val="407635237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val="88399583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val="62433594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val="399161107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val="99816149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val="155476364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val="12498302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val="2256814181"/>
      </p:ext>
    </p:extLst>
  </p:cSld>
  <p:clrMap bg1="dk1" tx1="lt1" bg2="dk2" tx2="lt2" accent1="accent1" accent2="accent2" accent3="accent3" accent4="accent4" accent5="accent5" accent6="accent6" hlink="hlink" folHlink="folHlink"/>
  <p:sldLayoutIdLst>
    <p:sldLayoutId id="2147484511" r:id="rId1"/>
    <p:sldLayoutId id="2147484512" r:id="rId2"/>
    <p:sldLayoutId id="2147484513" r:id="rId3"/>
    <p:sldLayoutId id="2147484514" r:id="rId4"/>
    <p:sldLayoutId id="2147484515" r:id="rId5"/>
    <p:sldLayoutId id="2147484516" r:id="rId6"/>
    <p:sldLayoutId id="2147484517" r:id="rId7"/>
    <p:sldLayoutId id="2147484518" r:id="rId8"/>
    <p:sldLayoutId id="2147484519" r:id="rId9"/>
    <p:sldLayoutId id="2147484520" r:id="rId10"/>
    <p:sldLayoutId id="2147484521" r:id="rId11"/>
  </p:sldLayoutIdLst>
  <p:transition>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143" y="5443"/>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7315200" cy="2971800"/>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Worship 	</a:t>
            </a:r>
            <a:r>
              <a:rPr lang="en-US" sz="3000" dirty="0" smtClean="0">
                <a:effectLst>
                  <a:glow rad="228600">
                    <a:srgbClr val="03080D"/>
                  </a:glow>
                </a:effectLst>
              </a:rPr>
              <a:t>	  		 9:30 </a:t>
            </a:r>
            <a:r>
              <a:rPr lang="en-US" sz="3000" dirty="0">
                <a:effectLst>
                  <a:glow rad="228600">
                    <a:srgbClr val="03080D"/>
                  </a:glow>
                </a:effectLst>
              </a:rPr>
              <a:t>AM</a:t>
            </a:r>
          </a:p>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a:t>
            </a:r>
            <a:r>
              <a:rPr lang="en-US" sz="3000" dirty="0" smtClean="0">
                <a:effectLst>
                  <a:glow rad="228600">
                    <a:srgbClr val="03080D"/>
                  </a:glow>
                </a:effectLst>
              </a:rPr>
              <a:t>Class (Livestream) </a:t>
            </a:r>
            <a:r>
              <a:rPr lang="en-US" sz="3000" dirty="0">
                <a:effectLst>
                  <a:glow rad="228600">
                    <a:srgbClr val="03080D"/>
                  </a:glow>
                </a:effectLst>
              </a:rPr>
              <a:t>	 </a:t>
            </a:r>
            <a:r>
              <a:rPr lang="en-US" sz="3000" dirty="0" smtClean="0">
                <a:effectLst>
                  <a:glow rad="228600">
                    <a:srgbClr val="03080D"/>
                  </a:glow>
                </a:effectLst>
              </a:rPr>
              <a:t>5:00 PM</a:t>
            </a:r>
            <a:endParaRPr lang="en-US" sz="3000" dirty="0">
              <a:effectLst>
                <a:glow rad="228600">
                  <a:srgbClr val="03080D"/>
                </a:glow>
              </a:effectLst>
            </a:endParaRPr>
          </a:p>
          <a:p>
            <a:pPr marL="0" indent="0">
              <a:buNone/>
            </a:pPr>
            <a:r>
              <a:rPr lang="en-US" sz="3000" b="1" dirty="0" smtClean="0">
                <a:effectLst>
                  <a:glow rad="228600">
                    <a:srgbClr val="03080D"/>
                  </a:glow>
                </a:effectLst>
              </a:rPr>
              <a:t>Wednesday</a:t>
            </a:r>
            <a:endParaRPr lang="en-US" sz="3000" b="1" dirty="0">
              <a:effectLst>
                <a:glow rad="228600">
                  <a:srgbClr val="03080D"/>
                </a:glow>
              </a:effectLst>
            </a:endParaRPr>
          </a:p>
          <a:p>
            <a:pPr marL="365760" lvl="1" indent="0">
              <a:buNone/>
            </a:pPr>
            <a:r>
              <a:rPr lang="en-US" sz="3000" dirty="0">
                <a:effectLst>
                  <a:glow rad="228600">
                    <a:srgbClr val="03080D"/>
                  </a:glow>
                </a:effectLst>
              </a:rPr>
              <a:t>Bible Class (Livestream</a:t>
            </a:r>
            <a:r>
              <a:rPr lang="en-US" sz="3000" dirty="0" smtClean="0">
                <a:effectLst>
                  <a:glow rad="228600">
                    <a:srgbClr val="03080D"/>
                  </a:glow>
                </a:effectLst>
              </a:rPr>
              <a:t>) 	 </a:t>
            </a:r>
            <a:r>
              <a:rPr lang="en-US" sz="3000" dirty="0">
                <a:effectLst>
                  <a:glow rad="228600">
                    <a:srgbClr val="03080D"/>
                  </a:glow>
                </a:effectLst>
              </a:rPr>
              <a:t>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a:ln>
                  <a:noFill/>
                </a:ln>
                <a:solidFill>
                  <a:schemeClr val="tx1">
                    <a:lumMod val="95000"/>
                  </a:schemeClr>
                </a:solidFill>
                <a:effectLst>
                  <a:glow rad="101600">
                    <a:schemeClr val="bg1">
                      <a:alpha val="60000"/>
                    </a:schemeClr>
                  </a:glow>
                </a:effectLst>
                <a:uLnTx/>
                <a:uFillTx/>
                <a:latin typeface="+mj-lt"/>
                <a:ea typeface="+mj-ea"/>
                <a:cs typeface="+mj-cs"/>
              </a:rPr>
              <a:t>www.SunsetchurchofChrist.net</a:t>
            </a:r>
          </a:p>
        </p:txBody>
      </p:sp>
    </p:spTree>
    <p:extLst>
      <p:ext uri="{BB962C8B-B14F-4D97-AF65-F5344CB8AC3E}">
        <p14:creationId xmlns:p14="http://schemas.microsoft.com/office/powerpoint/2010/main" val="3659882491"/>
      </p:ext>
    </p:extLst>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8477862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76350"/>
            <a:ext cx="8610600" cy="3867150"/>
          </a:xfrm>
        </p:spPr>
        <p:txBody>
          <a:bodyPr>
            <a:noAutofit/>
          </a:bodyPr>
          <a:lstStyle/>
          <a:p>
            <a:pPr marL="0" indent="0" algn="just">
              <a:buNone/>
            </a:pPr>
            <a:r>
              <a:rPr lang="en-US" sz="3600" dirty="0" smtClean="0">
                <a:effectLst>
                  <a:glow rad="228600">
                    <a:srgbClr val="000000"/>
                  </a:glow>
                </a:effectLst>
              </a:rPr>
              <a:t>Hearing and Believing – Romans 10:17</a:t>
            </a:r>
          </a:p>
          <a:p>
            <a:pPr marL="0" indent="0" algn="just">
              <a:buNone/>
            </a:pPr>
            <a:r>
              <a:rPr lang="en-US" sz="3600" dirty="0" smtClean="0">
                <a:effectLst>
                  <a:glow rad="228600">
                    <a:srgbClr val="000000"/>
                  </a:glow>
                </a:effectLst>
              </a:rPr>
              <a:t>Confessing Jesus as Lord – Romans 10:9</a:t>
            </a:r>
          </a:p>
          <a:p>
            <a:pPr marL="0" indent="0" algn="just">
              <a:buNone/>
            </a:pPr>
            <a:r>
              <a:rPr lang="en-US" sz="3600" dirty="0" smtClean="0">
                <a:effectLst>
                  <a:glow rad="228600">
                    <a:srgbClr val="000000"/>
                  </a:glow>
                </a:effectLst>
              </a:rPr>
              <a:t>Repentance from sin – Romans 2:4</a:t>
            </a:r>
          </a:p>
          <a:p>
            <a:pPr marL="0" indent="0" algn="just">
              <a:buNone/>
            </a:pPr>
            <a:r>
              <a:rPr lang="en-US" sz="3600" dirty="0" smtClean="0">
                <a:effectLst>
                  <a:glow rad="228600">
                    <a:srgbClr val="000000"/>
                  </a:glow>
                </a:effectLst>
              </a:rPr>
              <a:t>Baptism in water into Christ – Romans 6:3</a:t>
            </a:r>
          </a:p>
          <a:p>
            <a:pPr marL="0" indent="0" algn="just">
              <a:buNone/>
            </a:pPr>
            <a:r>
              <a:rPr lang="en-US" sz="3600" dirty="0" smtClean="0">
                <a:effectLst>
                  <a:glow rad="228600">
                    <a:srgbClr val="000000"/>
                  </a:glow>
                </a:effectLst>
              </a:rPr>
              <a:t>Continuing in Christ – Romans 11:22</a:t>
            </a:r>
          </a:p>
          <a:p>
            <a:pPr marL="0" indent="0" algn="just">
              <a:buNone/>
            </a:pPr>
            <a:endParaRPr lang="en-US" sz="3600" dirty="0">
              <a:effectLst>
                <a:glow rad="228600">
                  <a:srgbClr val="000000"/>
                </a:glow>
              </a:effectLst>
            </a:endParaRPr>
          </a:p>
          <a:p>
            <a:pPr marL="0" indent="0" algn="just">
              <a:buNone/>
            </a:pPr>
            <a:r>
              <a:rPr lang="en-US" sz="3600" dirty="0" smtClean="0">
                <a:effectLst>
                  <a:glow rad="228600">
                    <a:srgbClr val="000000"/>
                  </a:glow>
                </a:effectLst>
              </a:rPr>
              <a:t> </a:t>
            </a:r>
            <a:endParaRPr lang="en-US" sz="36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177290"/>
          </a:xfrm>
        </p:spPr>
        <p:txBody>
          <a:bodyPr>
            <a:noAutofit/>
          </a:bodyPr>
          <a:lstStyle/>
          <a:p>
            <a:pPr algn="ctr" eaLnBrk="1" hangingPunct="1">
              <a:defRPr/>
            </a:pPr>
            <a:r>
              <a:rPr lang="en-US" sz="5600" dirty="0" smtClean="0">
                <a:effectLst>
                  <a:glow rad="228600">
                    <a:srgbClr val="030400"/>
                  </a:glow>
                  <a:outerShdw blurRad="50800" dist="63500" dir="2700000" algn="tl" rotWithShape="0">
                    <a:srgbClr val="000000">
                      <a:alpha val="48000"/>
                    </a:srgbClr>
                  </a:outerShdw>
                </a:effectLst>
                <a:latin typeface="+mn-lt"/>
              </a:rPr>
              <a:t>Know Jesus, Know Peace</a:t>
            </a:r>
            <a:endParaRPr lang="en-US" sz="5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23186375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085187891"/>
              </p:ext>
            </p:extLst>
          </p:nvPr>
        </p:nvGraphicFramePr>
        <p:xfrm>
          <a:off x="1752600" y="33142"/>
          <a:ext cx="5722622" cy="507564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2861311">
                  <a:extLst>
                    <a:ext uri="{9D8B030D-6E8A-4147-A177-3AD203B41FA5}">
                      <a16:colId xmlns:a16="http://schemas.microsoft.com/office/drawing/2014/main" xmlns="" val="20000"/>
                    </a:ext>
                  </a:extLst>
                </a:gridCol>
                <a:gridCol w="2861311"/>
              </a:tblGrid>
              <a:tr h="547922">
                <a:tc gridSpan="2">
                  <a:txBody>
                    <a:bodyPr/>
                    <a:lstStyle/>
                    <a:p>
                      <a:pPr algn="ctr"/>
                      <a:r>
                        <a:rPr lang="en-US" sz="3600" b="1"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Order of Service</a:t>
                      </a:r>
                      <a:endParaRPr lang="en-US" sz="36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hMerge="1">
                  <a:txBody>
                    <a:bodyPr/>
                    <a:lstStyle/>
                    <a:p>
                      <a:pPr algn="ctr"/>
                      <a:endParaRPr lang="en-US" sz="2400" b="1"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0"/>
                  </a:ext>
                </a:extLst>
              </a:tr>
              <a:tr h="554445">
                <a:tc>
                  <a:txBody>
                    <a:bodyPr/>
                    <a:lstStyle/>
                    <a:p>
                      <a:pPr algn="ctr"/>
                      <a:r>
                        <a:rPr lang="en-US" sz="24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rPr>
                        <a:t>Opening Prayer</a:t>
                      </a:r>
                      <a:endParaRPr lang="en-US" sz="24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4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rPr>
                        <a:t>Anthony Ward</a:t>
                      </a:r>
                      <a:endParaRPr lang="en-US" sz="24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1"/>
                  </a:ext>
                </a:extLst>
              </a:tr>
              <a:tr h="554445">
                <a:tc>
                  <a:txBody>
                    <a:bodyPr/>
                    <a:lstStyle/>
                    <a:p>
                      <a:pPr algn="ctr"/>
                      <a:r>
                        <a:rPr lang="en-US" sz="24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rPr>
                        <a:t>Song </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Grant Haines</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a16="http://schemas.microsoft.com/office/drawing/2014/main" xmlns="" val="10002"/>
                  </a:ext>
                </a:extLst>
              </a:tr>
              <a:tr h="554445">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Song </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Grant Haines</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54445">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Lord’s Supper</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Michael Hetzer</a:t>
                      </a:r>
                      <a:endPar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54445">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Song </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Grant Haines</a:t>
                      </a:r>
                      <a:endPar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54445">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Lesson</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Brian Haines</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54445">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Song </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Grant Haines</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554445">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Closing</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24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Craig Foster</a:t>
                      </a:r>
                      <a:endParaRPr lang="en-US" sz="24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Tree>
    <p:extLst>
      <p:ext uri="{BB962C8B-B14F-4D97-AF65-F5344CB8AC3E}">
        <p14:creationId xmlns:p14="http://schemas.microsoft.com/office/powerpoint/2010/main" val="3885214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ky cloud silhouette sunset backlighting horizon tree hill evening sunlight photography mountain landscape sunrise summit stock photography shadow sun meteorological phenomenon vacation world dus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3205" y="-19050"/>
            <a:ext cx="3420795" cy="516255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ctrTitle"/>
          </p:nvPr>
        </p:nvSpPr>
        <p:spPr>
          <a:xfrm>
            <a:off x="228600" y="133350"/>
            <a:ext cx="4953000" cy="4619141"/>
          </a:xfrm>
        </p:spPr>
        <p:txBody>
          <a:bodyPr>
            <a:noAutofit/>
          </a:bodyPr>
          <a:lstStyle/>
          <a:p>
            <a:r>
              <a:rPr lang="en-US" sz="6000" b="1" dirty="0" smtClean="0">
                <a:ln w="9525">
                  <a:solidFill>
                    <a:schemeClr val="bg1"/>
                  </a:solidFill>
                  <a:prstDash val="solid"/>
                </a:ln>
                <a:effectLst>
                  <a:outerShdw blurRad="12700" dist="38100" dir="2700000" algn="tl" rotWithShape="0">
                    <a:schemeClr val="bg1">
                      <a:lumMod val="50000"/>
                    </a:schemeClr>
                  </a:outerShdw>
                </a:effectLst>
                <a:latin typeface="+mn-lt"/>
              </a:rPr>
              <a:t>The Great </a:t>
            </a:r>
            <a:br>
              <a:rPr lang="en-US" sz="6000" b="1" dirty="0" smtClean="0">
                <a:ln w="9525">
                  <a:solidFill>
                    <a:schemeClr val="bg1"/>
                  </a:solidFill>
                  <a:prstDash val="solid"/>
                </a:ln>
                <a:effectLst>
                  <a:outerShdw blurRad="12700" dist="38100" dir="2700000" algn="tl" rotWithShape="0">
                    <a:schemeClr val="bg1">
                      <a:lumMod val="50000"/>
                    </a:schemeClr>
                  </a:outerShdw>
                </a:effectLst>
                <a:latin typeface="+mn-lt"/>
              </a:rPr>
            </a:br>
            <a:r>
              <a:rPr lang="en-US" sz="6000" b="1" dirty="0" smtClean="0">
                <a:ln w="9525">
                  <a:solidFill>
                    <a:schemeClr val="bg1"/>
                  </a:solidFill>
                  <a:prstDash val="solid"/>
                </a:ln>
                <a:effectLst>
                  <a:outerShdw blurRad="12700" dist="38100" dir="2700000" algn="tl" rotWithShape="0">
                    <a:schemeClr val="bg1">
                      <a:lumMod val="50000"/>
                    </a:schemeClr>
                  </a:outerShdw>
                </a:effectLst>
                <a:latin typeface="+mn-lt"/>
              </a:rPr>
              <a:t>Battle of </a:t>
            </a:r>
            <a:br>
              <a:rPr lang="en-US" sz="6000" b="1" dirty="0" smtClean="0">
                <a:ln w="9525">
                  <a:solidFill>
                    <a:schemeClr val="bg1"/>
                  </a:solidFill>
                  <a:prstDash val="solid"/>
                </a:ln>
                <a:effectLst>
                  <a:outerShdw blurRad="12700" dist="38100" dir="2700000" algn="tl" rotWithShape="0">
                    <a:schemeClr val="bg1">
                      <a:lumMod val="50000"/>
                    </a:schemeClr>
                  </a:outerShdw>
                </a:effectLst>
                <a:latin typeface="+mn-lt"/>
              </a:rPr>
            </a:br>
            <a:r>
              <a:rPr lang="en-US" sz="6000" b="1" dirty="0" smtClean="0">
                <a:ln w="9525">
                  <a:solidFill>
                    <a:schemeClr val="bg1"/>
                  </a:solidFill>
                  <a:prstDash val="solid"/>
                </a:ln>
                <a:effectLst>
                  <a:outerShdw blurRad="12700" dist="38100" dir="2700000" algn="tl" rotWithShape="0">
                    <a:schemeClr val="bg1">
                      <a:lumMod val="50000"/>
                    </a:schemeClr>
                  </a:outerShdw>
                </a:effectLst>
                <a:latin typeface="+mn-lt"/>
              </a:rPr>
              <a:t>Knowledge</a:t>
            </a:r>
            <a:r>
              <a:rPr lang="en-US" sz="4000" b="1" dirty="0" smtClean="0">
                <a:ln w="9525">
                  <a:solidFill>
                    <a:schemeClr val="bg1"/>
                  </a:solidFill>
                  <a:prstDash val="solid"/>
                </a:ln>
                <a:effectLst>
                  <a:outerShdw blurRad="12700" dist="38100" dir="2700000" algn="tl" rotWithShape="0">
                    <a:schemeClr val="bg1">
                      <a:lumMod val="50000"/>
                    </a:schemeClr>
                  </a:outerShdw>
                </a:effectLst>
                <a:latin typeface="+mn-lt"/>
              </a:rPr>
              <a:t/>
            </a:r>
            <a:br>
              <a:rPr lang="en-US" sz="4000" b="1" dirty="0" smtClean="0">
                <a:ln w="9525">
                  <a:solidFill>
                    <a:schemeClr val="bg1"/>
                  </a:solidFill>
                  <a:prstDash val="solid"/>
                </a:ln>
                <a:effectLst>
                  <a:outerShdw blurRad="12700" dist="38100" dir="2700000" algn="tl" rotWithShape="0">
                    <a:schemeClr val="bg1">
                      <a:lumMod val="50000"/>
                    </a:schemeClr>
                  </a:outerShdw>
                </a:effectLst>
                <a:latin typeface="+mn-lt"/>
              </a:rPr>
            </a:br>
            <a:r>
              <a:rPr lang="en-US" sz="4000" b="1" dirty="0">
                <a:ln w="9525">
                  <a:solidFill>
                    <a:schemeClr val="bg1"/>
                  </a:solidFill>
                  <a:prstDash val="solid"/>
                </a:ln>
                <a:effectLst>
                  <a:outerShdw blurRad="12700" dist="38100" dir="2700000" algn="tl" rotWithShape="0">
                    <a:schemeClr val="bg1">
                      <a:lumMod val="50000"/>
                    </a:schemeClr>
                  </a:outerShdw>
                </a:effectLst>
                <a:latin typeface="+mn-lt"/>
              </a:rPr>
              <a:t/>
            </a:r>
            <a:br>
              <a:rPr lang="en-US" sz="4000" b="1" dirty="0">
                <a:ln w="9525">
                  <a:solidFill>
                    <a:schemeClr val="bg1"/>
                  </a:solidFill>
                  <a:prstDash val="solid"/>
                </a:ln>
                <a:effectLst>
                  <a:outerShdw blurRad="12700" dist="38100" dir="2700000" algn="tl" rotWithShape="0">
                    <a:schemeClr val="bg1">
                      <a:lumMod val="50000"/>
                    </a:schemeClr>
                  </a:outerShdw>
                </a:effectLst>
                <a:latin typeface="+mn-lt"/>
              </a:rPr>
            </a:br>
            <a:r>
              <a:rPr lang="en-US" sz="4000" b="1" dirty="0" smtClean="0">
                <a:ln w="9525">
                  <a:solidFill>
                    <a:schemeClr val="bg1"/>
                  </a:solidFill>
                  <a:prstDash val="solid"/>
                </a:ln>
                <a:effectLst>
                  <a:outerShdw blurRad="12700" dist="38100" dir="2700000" algn="tl" rotWithShape="0">
                    <a:schemeClr val="bg1">
                      <a:lumMod val="50000"/>
                    </a:schemeClr>
                  </a:outerShdw>
                </a:effectLst>
                <a:latin typeface="+mn-lt"/>
              </a:rPr>
              <a:t/>
            </a:r>
            <a:br>
              <a:rPr lang="en-US" sz="4000" b="1" dirty="0" smtClean="0">
                <a:ln w="9525">
                  <a:solidFill>
                    <a:schemeClr val="bg1"/>
                  </a:solidFill>
                  <a:prstDash val="solid"/>
                </a:ln>
                <a:effectLst>
                  <a:outerShdw blurRad="12700" dist="38100" dir="2700000" algn="tl" rotWithShape="0">
                    <a:schemeClr val="bg1">
                      <a:lumMod val="50000"/>
                    </a:schemeClr>
                  </a:outerShdw>
                </a:effectLst>
                <a:latin typeface="+mn-lt"/>
              </a:rPr>
            </a:br>
            <a:r>
              <a:rPr lang="en-US" sz="5000" b="1" dirty="0" smtClean="0">
                <a:ln w="9525">
                  <a:solidFill>
                    <a:schemeClr val="bg1"/>
                  </a:solidFill>
                  <a:prstDash val="solid"/>
                </a:ln>
                <a:effectLst>
                  <a:outerShdw blurRad="12700" dist="38100" dir="2700000" algn="tl" rotWithShape="0">
                    <a:schemeClr val="bg1">
                      <a:lumMod val="50000"/>
                    </a:schemeClr>
                  </a:outerShdw>
                </a:effectLst>
                <a:latin typeface="+mn-lt"/>
              </a:rPr>
              <a:t>1 Kings 18:19-40</a:t>
            </a:r>
            <a:endParaRPr lang="en-US" sz="5000" b="1" dirty="0">
              <a:ln w="9525">
                <a:solidFill>
                  <a:schemeClr val="bg1"/>
                </a:solidFill>
                <a:prstDash val="solid"/>
              </a:ln>
              <a:effectLst>
                <a:outerShdw blurRad="12700" dist="38100" dir="2700000" algn="tl" rotWithShape="0">
                  <a:schemeClr val="bg1">
                    <a:lumMod val="50000"/>
                  </a:schemeClr>
                </a:outerShdw>
              </a:effectLst>
              <a:latin typeface="+mn-lt"/>
            </a:endParaRPr>
          </a:p>
        </p:txBody>
      </p:sp>
    </p:spTree>
    <p:extLst>
      <p:ext uri="{BB962C8B-B14F-4D97-AF65-F5344CB8AC3E}">
        <p14:creationId xmlns:p14="http://schemas.microsoft.com/office/powerpoint/2010/main" val="273688559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ky cloud silhouette sunset backlighting horizon tree hill evening sunlight photography mountain landscape sunrise summit stock photography shadow sun meteorological phenomenon vacation world dus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3205" y="-19050"/>
            <a:ext cx="3420795" cy="5162550"/>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idx="1"/>
          </p:nvPr>
        </p:nvSpPr>
        <p:spPr>
          <a:xfrm>
            <a:off x="152400" y="1276350"/>
            <a:ext cx="8763000" cy="3867150"/>
          </a:xfrm>
        </p:spPr>
        <p:txBody>
          <a:bodyPr>
            <a:noAutofit/>
          </a:bodyPr>
          <a:lstStyle/>
          <a:p>
            <a:pPr marL="0" indent="0" algn="just">
              <a:buNone/>
            </a:pPr>
            <a:r>
              <a:rPr lang="en-US" sz="3500" dirty="0" smtClean="0">
                <a:effectLst>
                  <a:glow rad="228600">
                    <a:srgbClr val="000000"/>
                  </a:glow>
                </a:effectLst>
              </a:rPr>
              <a:t>Elijah vs. the </a:t>
            </a:r>
            <a:r>
              <a:rPr lang="en-US" sz="3500" dirty="0" err="1" smtClean="0">
                <a:effectLst>
                  <a:glow rad="228600">
                    <a:srgbClr val="000000"/>
                  </a:glow>
                </a:effectLst>
              </a:rPr>
              <a:t>Baalites</a:t>
            </a:r>
            <a:r>
              <a:rPr lang="en-US" sz="3500" dirty="0" smtClean="0">
                <a:effectLst>
                  <a:glow rad="228600">
                    <a:srgbClr val="000000"/>
                  </a:glow>
                </a:effectLst>
              </a:rPr>
              <a:t>: a battle of knowledge</a:t>
            </a:r>
          </a:p>
          <a:p>
            <a:pPr marL="0" indent="0" algn="just">
              <a:buNone/>
            </a:pPr>
            <a:r>
              <a:rPr lang="en-US" sz="3500" dirty="0">
                <a:effectLst>
                  <a:glow rad="228600">
                    <a:srgbClr val="000000"/>
                  </a:glow>
                </a:effectLst>
              </a:rPr>
              <a:t>	</a:t>
            </a:r>
            <a:r>
              <a:rPr lang="en-US" sz="3500" dirty="0" smtClean="0">
                <a:effectLst>
                  <a:glow rad="228600">
                    <a:srgbClr val="000000"/>
                  </a:glow>
                </a:effectLst>
              </a:rPr>
              <a:t>Warring for allegiance </a:t>
            </a:r>
          </a:p>
          <a:p>
            <a:pPr marL="0" indent="0" algn="just">
              <a:buNone/>
            </a:pPr>
            <a:r>
              <a:rPr lang="en-US" sz="3500" dirty="0">
                <a:effectLst>
                  <a:glow rad="228600">
                    <a:srgbClr val="000000"/>
                  </a:glow>
                </a:effectLst>
              </a:rPr>
              <a:t>	</a:t>
            </a:r>
            <a:r>
              <a:rPr lang="en-US" sz="3500" dirty="0" smtClean="0">
                <a:effectLst>
                  <a:glow rad="228600">
                    <a:srgbClr val="000000"/>
                  </a:glow>
                </a:effectLst>
              </a:rPr>
              <a:t>The knowledge of the false gods</a:t>
            </a:r>
          </a:p>
          <a:p>
            <a:pPr marL="0" indent="0" algn="just">
              <a:buNone/>
            </a:pPr>
            <a:r>
              <a:rPr lang="en-US" sz="3500" dirty="0">
                <a:effectLst>
                  <a:glow rad="228600">
                    <a:srgbClr val="000000"/>
                  </a:glow>
                </a:effectLst>
              </a:rPr>
              <a:t>	</a:t>
            </a:r>
            <a:r>
              <a:rPr lang="en-US" sz="3500" dirty="0" smtClean="0">
                <a:effectLst>
                  <a:glow rad="228600">
                    <a:srgbClr val="000000"/>
                  </a:glow>
                </a:effectLst>
              </a:rPr>
              <a:t>- Weather</a:t>
            </a:r>
          </a:p>
          <a:p>
            <a:pPr marL="0" indent="0" algn="just">
              <a:buNone/>
            </a:pPr>
            <a:r>
              <a:rPr lang="en-US" sz="3500" dirty="0">
                <a:effectLst>
                  <a:glow rad="228600">
                    <a:srgbClr val="000000"/>
                  </a:glow>
                </a:effectLst>
              </a:rPr>
              <a:t>	</a:t>
            </a:r>
            <a:r>
              <a:rPr lang="en-US" sz="3500" dirty="0" smtClean="0">
                <a:effectLst>
                  <a:glow rad="228600">
                    <a:srgbClr val="000000"/>
                  </a:glow>
                </a:effectLst>
              </a:rPr>
              <a:t>- Harvests</a:t>
            </a:r>
          </a:p>
          <a:p>
            <a:pPr marL="0" indent="0" algn="just">
              <a:buNone/>
            </a:pPr>
            <a:r>
              <a:rPr lang="en-US" sz="3500" dirty="0">
                <a:effectLst>
                  <a:glow rad="228600">
                    <a:srgbClr val="000000"/>
                  </a:glow>
                </a:effectLst>
              </a:rPr>
              <a:t>	</a:t>
            </a:r>
            <a:r>
              <a:rPr lang="en-US" sz="3500" dirty="0" smtClean="0">
                <a:effectLst>
                  <a:glow rad="228600">
                    <a:srgbClr val="000000"/>
                  </a:glow>
                </a:effectLst>
              </a:rPr>
              <a:t>- Explanations of the universe</a:t>
            </a: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A War of Wisdoms</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09399978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animEffect transition="in" filter="fade">
                                      <p:cBhvr>
                                        <p:cTn id="7" dur="500"/>
                                        <p:tgtEl>
                                          <p:spTgt spid="3075">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75">
                                            <p:txEl>
                                              <p:pRg st="2" end="2"/>
                                            </p:txEl>
                                          </p:spTgt>
                                        </p:tgtEl>
                                        <p:attrNameLst>
                                          <p:attrName>style.visibility</p:attrName>
                                        </p:attrNameLst>
                                      </p:cBhvr>
                                      <p:to>
                                        <p:strVal val="visible"/>
                                      </p:to>
                                    </p:set>
                                    <p:animEffect transition="in" filter="fade">
                                      <p:cBhvr>
                                        <p:cTn id="10" dur="500"/>
                                        <p:tgtEl>
                                          <p:spTgt spid="3075">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075">
                                            <p:txEl>
                                              <p:pRg st="3" end="3"/>
                                            </p:txEl>
                                          </p:spTgt>
                                        </p:tgtEl>
                                        <p:attrNameLst>
                                          <p:attrName>style.visibility</p:attrName>
                                        </p:attrNameLst>
                                      </p:cBhvr>
                                      <p:to>
                                        <p:strVal val="visible"/>
                                      </p:to>
                                    </p:set>
                                    <p:animEffect transition="in" filter="fade">
                                      <p:cBhvr>
                                        <p:cTn id="13" dur="500"/>
                                        <p:tgtEl>
                                          <p:spTgt spid="3075">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075">
                                            <p:txEl>
                                              <p:pRg st="4" end="4"/>
                                            </p:txEl>
                                          </p:spTgt>
                                        </p:tgtEl>
                                        <p:attrNameLst>
                                          <p:attrName>style.visibility</p:attrName>
                                        </p:attrNameLst>
                                      </p:cBhvr>
                                      <p:to>
                                        <p:strVal val="visible"/>
                                      </p:to>
                                    </p:set>
                                    <p:animEffect transition="in" filter="fade">
                                      <p:cBhvr>
                                        <p:cTn id="16" dur="500"/>
                                        <p:tgtEl>
                                          <p:spTgt spid="3075">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animEffect transition="in" filter="fade">
                                      <p:cBhvr>
                                        <p:cTn id="19"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ky cloud silhouette sunset backlighting horizon tree hill evening sunlight photography mountain landscape sunrise summit stock photography shadow sun meteorological phenomenon vacation world dus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3205" y="-19050"/>
            <a:ext cx="3420795" cy="5162550"/>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idx="1"/>
          </p:nvPr>
        </p:nvSpPr>
        <p:spPr>
          <a:xfrm>
            <a:off x="152400" y="1276350"/>
            <a:ext cx="8763000" cy="3867150"/>
          </a:xfrm>
        </p:spPr>
        <p:txBody>
          <a:bodyPr>
            <a:noAutofit/>
          </a:bodyPr>
          <a:lstStyle/>
          <a:p>
            <a:pPr marL="0" indent="0" algn="just">
              <a:buNone/>
            </a:pPr>
            <a:r>
              <a:rPr lang="en-US" sz="3500" dirty="0" smtClean="0">
                <a:effectLst>
                  <a:glow rad="228600">
                    <a:srgbClr val="000000"/>
                  </a:glow>
                </a:effectLst>
              </a:rPr>
              <a:t>Elijah vs. the </a:t>
            </a:r>
            <a:r>
              <a:rPr lang="en-US" sz="3500" dirty="0" err="1" smtClean="0">
                <a:effectLst>
                  <a:glow rad="228600">
                    <a:srgbClr val="000000"/>
                  </a:glow>
                </a:effectLst>
              </a:rPr>
              <a:t>Baalites</a:t>
            </a:r>
            <a:r>
              <a:rPr lang="en-US" sz="3500" dirty="0" smtClean="0">
                <a:effectLst>
                  <a:glow rad="228600">
                    <a:srgbClr val="000000"/>
                  </a:glow>
                </a:effectLst>
              </a:rPr>
              <a:t>: a battle of knowledge</a:t>
            </a:r>
          </a:p>
          <a:p>
            <a:pPr marL="0" indent="0" algn="just">
              <a:buNone/>
            </a:pPr>
            <a:r>
              <a:rPr lang="en-US" sz="3500" dirty="0">
                <a:effectLst>
                  <a:glow rad="228600">
                    <a:srgbClr val="000000"/>
                  </a:glow>
                </a:effectLst>
              </a:rPr>
              <a:t>	</a:t>
            </a:r>
            <a:r>
              <a:rPr lang="en-US" sz="3500" dirty="0" smtClean="0">
                <a:effectLst>
                  <a:glow rad="228600">
                    <a:srgbClr val="000000"/>
                  </a:glow>
                </a:effectLst>
              </a:rPr>
              <a:t>Warring for allegiance </a:t>
            </a:r>
          </a:p>
          <a:p>
            <a:pPr marL="0" indent="0" algn="just">
              <a:buNone/>
            </a:pPr>
            <a:r>
              <a:rPr lang="en-US" sz="3500" dirty="0">
                <a:effectLst>
                  <a:glow rad="228600">
                    <a:srgbClr val="000000"/>
                  </a:glow>
                </a:effectLst>
              </a:rPr>
              <a:t>	</a:t>
            </a:r>
            <a:r>
              <a:rPr lang="en-US" sz="3500" dirty="0" smtClean="0">
                <a:effectLst>
                  <a:glow rad="228600">
                    <a:srgbClr val="000000"/>
                  </a:glow>
                </a:effectLst>
              </a:rPr>
              <a:t>The knowledge of the false gods</a:t>
            </a:r>
          </a:p>
          <a:p>
            <a:pPr marL="0" indent="0" algn="just">
              <a:buNone/>
            </a:pPr>
            <a:r>
              <a:rPr lang="en-US" sz="3500" dirty="0">
                <a:effectLst>
                  <a:glow rad="228600">
                    <a:srgbClr val="000000"/>
                  </a:glow>
                </a:effectLst>
              </a:rPr>
              <a:t>	</a:t>
            </a:r>
            <a:r>
              <a:rPr lang="en-US" sz="3500" dirty="0" smtClean="0">
                <a:effectLst>
                  <a:glow rad="228600">
                    <a:srgbClr val="000000"/>
                  </a:glow>
                </a:effectLst>
              </a:rPr>
              <a:t>The Knowledge of the True God</a:t>
            </a:r>
          </a:p>
          <a:p>
            <a:pPr marL="0" indent="0" algn="just">
              <a:buNone/>
            </a:pPr>
            <a:r>
              <a:rPr lang="en-US" sz="3500" dirty="0" smtClean="0">
                <a:effectLst>
                  <a:glow rad="228600">
                    <a:srgbClr val="000000"/>
                  </a:glow>
                </a:effectLst>
              </a:rPr>
              <a:t>	- Everything the false gods could explain</a:t>
            </a:r>
          </a:p>
          <a:p>
            <a:pPr marL="0" indent="0" algn="just">
              <a:buNone/>
            </a:pPr>
            <a:r>
              <a:rPr lang="en-US" sz="3500" dirty="0">
                <a:effectLst>
                  <a:glow rad="228600">
                    <a:srgbClr val="000000"/>
                  </a:glow>
                </a:effectLst>
              </a:rPr>
              <a:t>	</a:t>
            </a:r>
            <a:r>
              <a:rPr lang="en-US" sz="3500" dirty="0" smtClean="0">
                <a:effectLst>
                  <a:glow rad="228600">
                    <a:srgbClr val="000000"/>
                  </a:glow>
                </a:effectLst>
              </a:rPr>
              <a:t>- Acceptance of God without images</a:t>
            </a:r>
            <a:endParaRPr lang="en-US" sz="3500" dirty="0">
              <a:effectLst>
                <a:glow rad="228600">
                  <a:srgbClr val="000000"/>
                </a:glow>
              </a:effectLst>
            </a:endParaRPr>
          </a:p>
          <a:p>
            <a:pPr marL="0" indent="0" algn="just">
              <a:buNone/>
            </a:pPr>
            <a:endParaRPr lang="en-US" sz="35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A War of Wisdoms</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3492941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animEffect transition="in" filter="fade">
                                      <p:cBhvr>
                                        <p:cTn id="7"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ky cloud silhouette sunset backlighting horizon tree hill evening sunlight photography mountain landscape sunrise summit stock photography shadow sun meteorological phenomenon vacation world dus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3205" y="-19050"/>
            <a:ext cx="3420795" cy="5162550"/>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idx="1"/>
          </p:nvPr>
        </p:nvSpPr>
        <p:spPr>
          <a:xfrm>
            <a:off x="152400" y="1276350"/>
            <a:ext cx="8763000" cy="3867150"/>
          </a:xfrm>
        </p:spPr>
        <p:txBody>
          <a:bodyPr>
            <a:noAutofit/>
          </a:bodyPr>
          <a:lstStyle/>
          <a:p>
            <a:pPr marL="0" indent="0" algn="just">
              <a:buNone/>
            </a:pPr>
            <a:r>
              <a:rPr lang="en-US" sz="3500" dirty="0" smtClean="0">
                <a:effectLst>
                  <a:glow rad="228600">
                    <a:srgbClr val="000000"/>
                  </a:glow>
                </a:effectLst>
              </a:rPr>
              <a:t>Elijah vs. the </a:t>
            </a:r>
            <a:r>
              <a:rPr lang="en-US" sz="3500" dirty="0" err="1" smtClean="0">
                <a:effectLst>
                  <a:glow rad="228600">
                    <a:srgbClr val="000000"/>
                  </a:glow>
                </a:effectLst>
              </a:rPr>
              <a:t>Baalites</a:t>
            </a:r>
            <a:r>
              <a:rPr lang="en-US" sz="3500" dirty="0" smtClean="0">
                <a:effectLst>
                  <a:glow rad="228600">
                    <a:srgbClr val="000000"/>
                  </a:glow>
                </a:effectLst>
              </a:rPr>
              <a:t>: a battle of knowledge</a:t>
            </a:r>
          </a:p>
          <a:p>
            <a:pPr marL="0" indent="0" algn="just">
              <a:buNone/>
            </a:pPr>
            <a:r>
              <a:rPr lang="en-US" sz="3500" dirty="0">
                <a:effectLst>
                  <a:glow rad="228600">
                    <a:srgbClr val="000000"/>
                  </a:glow>
                </a:effectLst>
              </a:rPr>
              <a:t>	</a:t>
            </a:r>
            <a:r>
              <a:rPr lang="en-US" sz="3500" dirty="0" smtClean="0">
                <a:effectLst>
                  <a:glow rad="228600">
                    <a:srgbClr val="000000"/>
                  </a:glow>
                </a:effectLst>
              </a:rPr>
              <a:t>Warring for allegiance </a:t>
            </a:r>
          </a:p>
          <a:p>
            <a:pPr marL="0" indent="0" algn="just">
              <a:buNone/>
            </a:pPr>
            <a:r>
              <a:rPr lang="en-US" sz="3500" dirty="0">
                <a:effectLst>
                  <a:glow rad="228600">
                    <a:srgbClr val="000000"/>
                  </a:glow>
                </a:effectLst>
              </a:rPr>
              <a:t>	</a:t>
            </a:r>
            <a:r>
              <a:rPr lang="en-US" sz="3500" dirty="0" smtClean="0">
                <a:effectLst>
                  <a:glow rad="228600">
                    <a:srgbClr val="000000"/>
                  </a:glow>
                </a:effectLst>
              </a:rPr>
              <a:t>The knowledge of the false gods</a:t>
            </a:r>
          </a:p>
          <a:p>
            <a:pPr marL="0" indent="0" algn="just">
              <a:buNone/>
            </a:pPr>
            <a:r>
              <a:rPr lang="en-US" sz="3500" dirty="0">
                <a:effectLst>
                  <a:glow rad="228600">
                    <a:srgbClr val="000000"/>
                  </a:glow>
                </a:effectLst>
              </a:rPr>
              <a:t>	</a:t>
            </a:r>
            <a:r>
              <a:rPr lang="en-US" sz="3500" dirty="0" smtClean="0">
                <a:effectLst>
                  <a:glow rad="228600">
                    <a:srgbClr val="000000"/>
                  </a:glow>
                </a:effectLst>
              </a:rPr>
              <a:t>The Knowledge of the True God</a:t>
            </a:r>
          </a:p>
          <a:p>
            <a:pPr marL="0" indent="0" algn="just">
              <a:buNone/>
            </a:pPr>
            <a:r>
              <a:rPr lang="en-US" sz="3500" dirty="0" smtClean="0">
                <a:effectLst>
                  <a:glow rad="228600">
                    <a:srgbClr val="000000"/>
                  </a:glow>
                </a:effectLst>
              </a:rPr>
              <a:t>Who won?</a:t>
            </a: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A War of Wisdoms</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60611190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ky cloud silhouette sunset backlighting horizon tree hill evening sunlight photography mountain landscape sunrise summit stock photography shadow sun meteorological phenomenon vacation world dus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3205" y="-19050"/>
            <a:ext cx="3420795" cy="5162550"/>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idx="1"/>
          </p:nvPr>
        </p:nvSpPr>
        <p:spPr>
          <a:xfrm>
            <a:off x="152400" y="1276350"/>
            <a:ext cx="8763000" cy="3867150"/>
          </a:xfrm>
        </p:spPr>
        <p:txBody>
          <a:bodyPr>
            <a:noAutofit/>
          </a:bodyPr>
          <a:lstStyle/>
          <a:p>
            <a:pPr marL="0" indent="0" algn="just">
              <a:buNone/>
            </a:pPr>
            <a:r>
              <a:rPr lang="en-US" sz="3500" dirty="0" smtClean="0">
                <a:effectLst>
                  <a:glow rad="228600">
                    <a:srgbClr val="000000"/>
                  </a:glow>
                </a:effectLst>
              </a:rPr>
              <a:t>Elijah vs. the </a:t>
            </a:r>
            <a:r>
              <a:rPr lang="en-US" sz="3500" dirty="0" err="1" smtClean="0">
                <a:effectLst>
                  <a:glow rad="228600">
                    <a:srgbClr val="000000"/>
                  </a:glow>
                </a:effectLst>
              </a:rPr>
              <a:t>Baalites</a:t>
            </a:r>
            <a:r>
              <a:rPr lang="en-US" sz="3500" dirty="0" smtClean="0">
                <a:effectLst>
                  <a:glow rad="228600">
                    <a:srgbClr val="000000"/>
                  </a:glow>
                </a:effectLst>
              </a:rPr>
              <a:t>: a battle of knowledge</a:t>
            </a:r>
          </a:p>
          <a:p>
            <a:pPr marL="0" indent="0" algn="just">
              <a:buNone/>
            </a:pPr>
            <a:endParaRPr lang="en-US" sz="3500" dirty="0">
              <a:effectLst>
                <a:glow rad="228600">
                  <a:srgbClr val="000000"/>
                </a:glow>
              </a:effectLst>
            </a:endParaRPr>
          </a:p>
          <a:p>
            <a:pPr marL="0" indent="0" algn="just">
              <a:buNone/>
            </a:pPr>
            <a:r>
              <a:rPr lang="en-US" sz="3500" dirty="0" smtClean="0">
                <a:effectLst>
                  <a:glow rad="228600">
                    <a:srgbClr val="000000"/>
                  </a:glow>
                </a:effectLst>
              </a:rPr>
              <a:t>Acts 17: Paul vs. the Philosophers</a:t>
            </a:r>
          </a:p>
          <a:p>
            <a:pPr marL="0" indent="0" algn="just">
              <a:buNone/>
            </a:pPr>
            <a:r>
              <a:rPr lang="en-US" sz="3500" dirty="0">
                <a:effectLst>
                  <a:glow rad="228600">
                    <a:srgbClr val="000000"/>
                  </a:glow>
                </a:effectLst>
              </a:rPr>
              <a:t>	</a:t>
            </a:r>
            <a:r>
              <a:rPr lang="en-US" sz="3500" dirty="0" smtClean="0">
                <a:effectLst>
                  <a:glow rad="228600">
                    <a:srgbClr val="000000"/>
                  </a:glow>
                </a:effectLst>
              </a:rPr>
              <a:t>The knowledge of Stoics and </a:t>
            </a:r>
            <a:r>
              <a:rPr lang="en-US" sz="3500" dirty="0" err="1" smtClean="0">
                <a:effectLst>
                  <a:glow rad="228600">
                    <a:srgbClr val="000000"/>
                  </a:glow>
                </a:effectLst>
              </a:rPr>
              <a:t>Epicurians</a:t>
            </a:r>
            <a:endParaRPr lang="en-US" sz="3500" dirty="0" smtClean="0">
              <a:effectLst>
                <a:glow rad="228600">
                  <a:srgbClr val="000000"/>
                </a:glow>
              </a:effectLst>
            </a:endParaRPr>
          </a:p>
          <a:p>
            <a:pPr marL="0" indent="0" algn="just">
              <a:buNone/>
            </a:pPr>
            <a:r>
              <a:rPr lang="en-US" sz="3500" dirty="0">
                <a:effectLst>
                  <a:glow rad="228600">
                    <a:srgbClr val="000000"/>
                  </a:glow>
                </a:effectLst>
              </a:rPr>
              <a:t>	</a:t>
            </a:r>
            <a:r>
              <a:rPr lang="en-US" sz="3500" dirty="0" smtClean="0">
                <a:effectLst>
                  <a:glow rad="228600">
                    <a:srgbClr val="000000"/>
                  </a:glow>
                </a:effectLst>
              </a:rPr>
              <a:t>The Knowledge of God</a:t>
            </a:r>
          </a:p>
          <a:p>
            <a:pPr marL="0" indent="0" algn="just">
              <a:buNone/>
            </a:pPr>
            <a:r>
              <a:rPr lang="en-US" sz="3500" dirty="0" smtClean="0">
                <a:effectLst>
                  <a:glow rad="228600">
                    <a:srgbClr val="000000"/>
                  </a:glow>
                </a:effectLst>
              </a:rPr>
              <a:t>Who won?</a:t>
            </a:r>
          </a:p>
          <a:p>
            <a:pPr marL="0" indent="0" algn="just">
              <a:buNone/>
            </a:pPr>
            <a:endParaRPr lang="en-US" sz="3500" dirty="0" smtClean="0">
              <a:effectLst>
                <a:glow rad="228600">
                  <a:srgbClr val="000000"/>
                </a:glow>
              </a:effectLst>
            </a:endParaRPr>
          </a:p>
          <a:p>
            <a:pPr marL="0" indent="0" algn="just">
              <a:buNone/>
            </a:pPr>
            <a:endParaRPr lang="en-US" sz="35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A War of Wisdoms</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16543887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animEffect transition="in" filter="fade">
                                      <p:cBhvr>
                                        <p:cTn id="7" dur="500"/>
                                        <p:tgtEl>
                                          <p:spTgt spid="307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4" end="4"/>
                                            </p:txEl>
                                          </p:spTgt>
                                        </p:tgtEl>
                                        <p:attrNameLst>
                                          <p:attrName>style.visibility</p:attrName>
                                        </p:attrNameLst>
                                      </p:cBhvr>
                                      <p:to>
                                        <p:strVal val="visible"/>
                                      </p:to>
                                    </p:set>
                                    <p:animEffect transition="in" filter="fade">
                                      <p:cBhvr>
                                        <p:cTn id="12" dur="500"/>
                                        <p:tgtEl>
                                          <p:spTgt spid="307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5" end="5"/>
                                            </p:txEl>
                                          </p:spTgt>
                                        </p:tgtEl>
                                        <p:attrNameLst>
                                          <p:attrName>style.visibility</p:attrName>
                                        </p:attrNameLst>
                                      </p:cBhvr>
                                      <p:to>
                                        <p:strVal val="visible"/>
                                      </p:to>
                                    </p:set>
                                    <p:animEffect transition="in" filter="fade">
                                      <p:cBhvr>
                                        <p:cTn id="17"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ky cloud silhouette sunset backlighting horizon tree hill evening sunlight photography mountain landscape sunrise summit stock photography shadow sun meteorological phenomenon vacation world dus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3205" y="-19050"/>
            <a:ext cx="3420795" cy="5162550"/>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idx="1"/>
          </p:nvPr>
        </p:nvSpPr>
        <p:spPr>
          <a:xfrm>
            <a:off x="152400" y="1276350"/>
            <a:ext cx="8763000" cy="3867150"/>
          </a:xfrm>
        </p:spPr>
        <p:txBody>
          <a:bodyPr>
            <a:noAutofit/>
          </a:bodyPr>
          <a:lstStyle/>
          <a:p>
            <a:pPr marL="0" indent="0" algn="just">
              <a:buNone/>
            </a:pPr>
            <a:r>
              <a:rPr lang="en-US" sz="3500" dirty="0" smtClean="0">
                <a:effectLst>
                  <a:glow rad="228600">
                    <a:srgbClr val="000000"/>
                  </a:glow>
                </a:effectLst>
              </a:rPr>
              <a:t>Warring wisdoms today</a:t>
            </a:r>
          </a:p>
          <a:p>
            <a:pPr marL="0" indent="0" algn="just">
              <a:buNone/>
            </a:pPr>
            <a:r>
              <a:rPr lang="en-US" sz="3500" dirty="0" smtClean="0">
                <a:effectLst>
                  <a:glow rad="228600">
                    <a:srgbClr val="000000"/>
                  </a:glow>
                </a:effectLst>
              </a:rPr>
              <a:t>	1 Corinthians 1:17-27</a:t>
            </a:r>
          </a:p>
          <a:p>
            <a:pPr marL="0" indent="0" algn="just">
              <a:buNone/>
            </a:pPr>
            <a:endParaRPr lang="en-US" sz="3500" dirty="0" smtClean="0">
              <a:effectLst>
                <a:glow rad="228600">
                  <a:srgbClr val="000000"/>
                </a:glow>
              </a:effectLst>
            </a:endParaRPr>
          </a:p>
          <a:p>
            <a:pPr marL="0" indent="0" algn="just">
              <a:buNone/>
            </a:pPr>
            <a:r>
              <a:rPr lang="en-US" sz="3500" dirty="0" smtClean="0">
                <a:effectLst>
                  <a:glow rad="228600">
                    <a:srgbClr val="000000"/>
                  </a:glow>
                </a:effectLst>
              </a:rPr>
              <a:t>The Bible vs. Materialism</a:t>
            </a:r>
          </a:p>
          <a:p>
            <a:pPr marL="0" indent="0" algn="just">
              <a:buNone/>
            </a:pPr>
            <a:r>
              <a:rPr lang="en-US" sz="3500" dirty="0">
                <a:effectLst>
                  <a:glow rad="228600">
                    <a:srgbClr val="000000"/>
                  </a:glow>
                </a:effectLst>
              </a:rPr>
              <a:t>	</a:t>
            </a:r>
            <a:r>
              <a:rPr lang="en-US" sz="3500" dirty="0" smtClean="0">
                <a:effectLst>
                  <a:glow rad="228600">
                    <a:srgbClr val="000000"/>
                  </a:glow>
                </a:effectLst>
              </a:rPr>
              <a:t>How does God make it foolish?</a:t>
            </a:r>
          </a:p>
          <a:p>
            <a:pPr marL="0" indent="0" algn="just">
              <a:buNone/>
            </a:pPr>
            <a:r>
              <a:rPr lang="en-US" sz="3500" dirty="0">
                <a:effectLst>
                  <a:glow rad="228600">
                    <a:srgbClr val="000000"/>
                  </a:glow>
                </a:effectLst>
              </a:rPr>
              <a:t>	</a:t>
            </a:r>
            <a:r>
              <a:rPr lang="en-US" sz="3500" dirty="0" smtClean="0">
                <a:effectLst>
                  <a:glow rad="228600">
                    <a:srgbClr val="000000"/>
                  </a:glow>
                </a:effectLst>
              </a:rPr>
              <a:t>Chaos of worldly knowledge</a:t>
            </a: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A War of Wisdoms</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0423097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animEffect transition="in" filter="fade">
                                      <p:cBhvr>
                                        <p:cTn id="7" dur="500"/>
                                        <p:tgtEl>
                                          <p:spTgt spid="307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4" end="4"/>
                                            </p:txEl>
                                          </p:spTgt>
                                        </p:tgtEl>
                                        <p:attrNameLst>
                                          <p:attrName>style.visibility</p:attrName>
                                        </p:attrNameLst>
                                      </p:cBhvr>
                                      <p:to>
                                        <p:strVal val="visible"/>
                                      </p:to>
                                    </p:set>
                                    <p:animEffect transition="in" filter="fade">
                                      <p:cBhvr>
                                        <p:cTn id="12" dur="500"/>
                                        <p:tgtEl>
                                          <p:spTgt spid="307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5" end="5"/>
                                            </p:txEl>
                                          </p:spTgt>
                                        </p:tgtEl>
                                        <p:attrNameLst>
                                          <p:attrName>style.visibility</p:attrName>
                                        </p:attrNameLst>
                                      </p:cBhvr>
                                      <p:to>
                                        <p:strVal val="visible"/>
                                      </p:to>
                                    </p:set>
                                    <p:animEffect transition="in" filter="fade">
                                      <p:cBhvr>
                                        <p:cTn id="17"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152400" y="1276350"/>
            <a:ext cx="8763000" cy="3867150"/>
          </a:xfrm>
        </p:spPr>
        <p:txBody>
          <a:bodyPr>
            <a:noAutofit/>
          </a:bodyPr>
          <a:lstStyle/>
          <a:p>
            <a:pPr marL="0" indent="0" algn="just">
              <a:buNone/>
            </a:pPr>
            <a:r>
              <a:rPr lang="en-US" sz="3500" dirty="0" smtClean="0">
                <a:effectLst>
                  <a:glow rad="228600">
                    <a:srgbClr val="000000"/>
                  </a:glow>
                </a:effectLst>
              </a:rPr>
              <a:t>Which will you choose as your own?</a:t>
            </a:r>
          </a:p>
          <a:p>
            <a:pPr marL="0" indent="0" algn="just">
              <a:buNone/>
            </a:pPr>
            <a:r>
              <a:rPr lang="en-US" sz="3500" dirty="0">
                <a:effectLst>
                  <a:glow rad="228600">
                    <a:srgbClr val="000000"/>
                  </a:glow>
                </a:effectLst>
              </a:rPr>
              <a:t>	</a:t>
            </a:r>
            <a:r>
              <a:rPr lang="en-US" sz="3500" dirty="0" smtClean="0">
                <a:effectLst>
                  <a:glow rad="228600">
                    <a:srgbClr val="000000"/>
                  </a:glow>
                </a:effectLst>
              </a:rPr>
              <a:t>James </a:t>
            </a:r>
            <a:r>
              <a:rPr lang="en-US" sz="3500" dirty="0" smtClean="0">
                <a:effectLst>
                  <a:glow rad="228600">
                    <a:srgbClr val="000000"/>
                  </a:glow>
                </a:effectLst>
              </a:rPr>
              <a:t>3:13-18</a:t>
            </a:r>
            <a:endParaRPr lang="en-US" sz="3500" dirty="0" smtClean="0">
              <a:effectLst>
                <a:glow rad="228600">
                  <a:srgbClr val="000000"/>
                </a:glow>
              </a:effectLst>
            </a:endParaRPr>
          </a:p>
          <a:p>
            <a:pPr marL="0" indent="0" algn="just">
              <a:buNone/>
            </a:pPr>
            <a:r>
              <a:rPr lang="en-US" sz="3500" dirty="0">
                <a:effectLst>
                  <a:glow rad="228600">
                    <a:srgbClr val="000000"/>
                  </a:glow>
                </a:effectLst>
              </a:rPr>
              <a:t>	</a:t>
            </a:r>
            <a:r>
              <a:rPr lang="en-US" sz="3500" dirty="0" smtClean="0">
                <a:effectLst>
                  <a:glow rad="228600">
                    <a:srgbClr val="000000"/>
                  </a:glow>
                </a:effectLst>
              </a:rPr>
              <a:t>	The wisdom from above</a:t>
            </a:r>
          </a:p>
          <a:p>
            <a:pPr marL="0" indent="0" algn="just">
              <a:buNone/>
            </a:pPr>
            <a:r>
              <a:rPr lang="en-US" sz="3500" dirty="0">
                <a:effectLst>
                  <a:glow rad="228600">
                    <a:srgbClr val="000000"/>
                  </a:glow>
                </a:effectLst>
              </a:rPr>
              <a:t>	</a:t>
            </a:r>
            <a:r>
              <a:rPr lang="en-US" sz="3500" dirty="0" smtClean="0">
                <a:effectLst>
                  <a:glow rad="228600">
                    <a:srgbClr val="000000"/>
                  </a:glow>
                </a:effectLst>
              </a:rPr>
              <a:t>	The wisdom of the natural world</a:t>
            </a:r>
          </a:p>
          <a:p>
            <a:pPr marL="0" indent="0" algn="just">
              <a:buNone/>
            </a:pPr>
            <a:endParaRPr lang="en-US" sz="3500" dirty="0" smtClean="0">
              <a:effectLst>
                <a:glow rad="228600">
                  <a:srgbClr val="000000"/>
                </a:glow>
              </a:effectLst>
            </a:endParaRPr>
          </a:p>
          <a:p>
            <a:pPr marL="0" indent="0" algn="just">
              <a:buNone/>
            </a:pPr>
            <a:endParaRPr lang="en-US" sz="35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Which Wisdom Wins?</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52795684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438490</TotalTime>
  <Words>786</Words>
  <Application>Microsoft Office PowerPoint</Application>
  <PresentationFormat>On-screen Show (16:9)</PresentationFormat>
  <Paragraphs>90</Paragraphs>
  <Slides>11</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Bell MT</vt:lpstr>
      <vt:lpstr>Calibri</vt:lpstr>
      <vt:lpstr>Calibri Light</vt:lpstr>
      <vt:lpstr>Lucida Sans Unicode</vt:lpstr>
      <vt:lpstr>Times New Roman</vt:lpstr>
      <vt:lpstr>Wingdings</vt:lpstr>
      <vt:lpstr>Office Theme</vt:lpstr>
      <vt:lpstr>Welcome!</vt:lpstr>
      <vt:lpstr>PowerPoint Presentation</vt:lpstr>
      <vt:lpstr>The Great  Battle of  Knowledge   1 Kings 18:19-40</vt:lpstr>
      <vt:lpstr>A War of Wisdoms</vt:lpstr>
      <vt:lpstr>A War of Wisdoms</vt:lpstr>
      <vt:lpstr>A War of Wisdoms</vt:lpstr>
      <vt:lpstr>A War of Wisdoms</vt:lpstr>
      <vt:lpstr>A War of Wisdoms</vt:lpstr>
      <vt:lpstr>Which Wisdom Wins?</vt:lpstr>
      <vt:lpstr>PowerPoint Presentation</vt:lpstr>
      <vt:lpstr>Know Jesus, Know Peace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BRIAN HAINES</cp:lastModifiedBy>
  <cp:revision>1756</cp:revision>
  <dcterms:modified xsi:type="dcterms:W3CDTF">2020-06-12T19:46:19Z</dcterms:modified>
</cp:coreProperties>
</file>